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IBM Plex Sans"/>
      <p:regular r:id="rId35"/>
      <p:bold r:id="rId36"/>
      <p:italic r:id="rId37"/>
      <p:boldItalic r:id="rId38"/>
    </p:embeddedFont>
    <p:embeddedFont>
      <p:font typeface="IBM Plex Sans SemiBold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97">
          <p15:clr>
            <a:srgbClr val="9AA0A6"/>
          </p15:clr>
        </p15:guide>
        <p15:guide id="2" pos="290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46F31D2-90F6-4FB3-A396-D09766B2FEEF}">
  <a:tblStyle styleId="{146F31D2-90F6-4FB3-A396-D09766B2FEE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97" orient="horz"/>
        <p:guide pos="290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SemiBold-bold.fntdata"/><Relationship Id="rId20" Type="http://schemas.openxmlformats.org/officeDocument/2006/relationships/slide" Target="slides/slide14.xml"/><Relationship Id="rId42" Type="http://schemas.openxmlformats.org/officeDocument/2006/relationships/font" Target="fonts/IBMPlexSansSemiBold-boldItalic.fntdata"/><Relationship Id="rId41" Type="http://schemas.openxmlformats.org/officeDocument/2006/relationships/font" Target="fonts/IBMPlexSansSemiBold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IBMPlexSans-regular.fnt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IBMPlexSans-italic.fntdata"/><Relationship Id="rId14" Type="http://schemas.openxmlformats.org/officeDocument/2006/relationships/slide" Target="slides/slide8.xml"/><Relationship Id="rId36" Type="http://schemas.openxmlformats.org/officeDocument/2006/relationships/font" Target="fonts/IBMPlexSans-bold.fntdata"/><Relationship Id="rId17" Type="http://schemas.openxmlformats.org/officeDocument/2006/relationships/slide" Target="slides/slide11.xml"/><Relationship Id="rId39" Type="http://schemas.openxmlformats.org/officeDocument/2006/relationships/font" Target="fonts/IBMPlexSansSemiBold-regular.fntdata"/><Relationship Id="rId16" Type="http://schemas.openxmlformats.org/officeDocument/2006/relationships/slide" Target="slides/slide10.xml"/><Relationship Id="rId38" Type="http://schemas.openxmlformats.org/officeDocument/2006/relationships/font" Target="fonts/IBMPlexSans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1.png>
</file>

<file path=ppt/media/image12.png>
</file>

<file path=ppt/media/image13.png>
</file>

<file path=ppt/media/image18.png>
</file>

<file path=ppt/media/image19.png>
</file>

<file path=ppt/media/image20.png>
</file>

<file path=ppt/media/image21.png>
</file>

<file path=ppt/media/image22.gif>
</file>

<file path=ppt/media/image23.gif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ksergey.ru/timer/?t=300" TargetMode="External"/><Relationship Id="rId3" Type="http://schemas.openxmlformats.org/officeDocument/2006/relationships/hyperlink" Target="https://onlinetimer.ru/#!/timer/2022-01-14T13:30:46.171Z/2022-01-14T13:30:46.171Z/forward/0/2/100/t/run/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5527dff478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5527dff478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1a88ad15b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1a88ad15b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5527dff478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5527dff478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57bc7fba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57bc7fba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1a88ad15b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1a88ad15b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081ba7d4ae_0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1081ba7d4ae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4722c5261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14722c5261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5527dff478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15527dff478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5527dff478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15527dff478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>
                <a:solidFill>
                  <a:schemeClr val="dk1"/>
                </a:solidFill>
              </a:rPr>
              <a:t>Для удобства можно использовать таймер на экране: </a:t>
            </a:r>
            <a:r>
              <a:rPr lang="ru-RU" u="sng">
                <a:solidFill>
                  <a:schemeClr val="hlink"/>
                </a:solidFill>
                <a:hlinkClick r:id="rId2"/>
              </a:rPr>
              <a:t>вариант 1,</a:t>
            </a:r>
            <a:r>
              <a:rPr lang="ru-RU">
                <a:solidFill>
                  <a:schemeClr val="dk1"/>
                </a:solidFill>
              </a:rPr>
              <a:t> </a:t>
            </a:r>
            <a:r>
              <a:rPr lang="ru-RU" u="sng">
                <a:solidFill>
                  <a:schemeClr val="hlink"/>
                </a:solidFill>
                <a:hlinkClick r:id="rId3"/>
              </a:rPr>
              <a:t>вариант 2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5527dff478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5527dff478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81ba7d4ae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1081ba7d4ae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1656f2432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11656f2432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4722c5261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14722c5261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4722c52612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14722c52612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81ba7d4ae_0_5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1081ba7d4ae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6132c2d2b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2" name="Google Shape;262;g116132c2d2b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5527dff478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0" name="Google Shape;270;g15527dff478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0f07d28dee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0f07d28dee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Вы можете сами менять вопросы! П</a:t>
            </a:r>
            <a:r>
              <a:rPr lang="ru-RU"/>
              <a:t>опросите студентов ответить голосом или отписаться в чате.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647329f7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0" name="Google Shape;110;g10647329f7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a88ad15b6_0_292:notes"/>
          <p:cNvSpPr txBox="1"/>
          <p:nvPr>
            <p:ph idx="1" type="body"/>
          </p:nvPr>
        </p:nvSpPr>
        <p:spPr>
          <a:xfrm>
            <a:off x="685800" y="4343378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11a88ad15b6_0_292:notes"/>
          <p:cNvSpPr/>
          <p:nvPr>
            <p:ph idx="2" type="sldImg"/>
          </p:nvPr>
        </p:nvSpPr>
        <p:spPr>
          <a:xfrm>
            <a:off x="1143225" y="685778"/>
            <a:ext cx="45723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1a88ad15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1a88ad15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5527dff478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5527dff478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a88ad15b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a88ad15b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5527dff478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5527dff478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1a88ad15b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1a88ad15b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0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1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1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9" name="Google Shape;5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3" name="Google Shape;63;p1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2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5" name="Google Shape;6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0" name="Google Shape;7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2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3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6" name="Google Shape;7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5143500" w="91440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3" name="Google Shape;83;p16"/>
          <p:cNvSpPr txBox="1"/>
          <p:nvPr>
            <p:ph type="title"/>
          </p:nvPr>
        </p:nvSpPr>
        <p:spPr>
          <a:xfrm>
            <a:off x="2842969" y="2049775"/>
            <a:ext cx="3458100" cy="1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6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6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6"/>
          <p:cNvSpPr txBox="1"/>
          <p:nvPr>
            <p:ph idx="12" type="sldNum"/>
          </p:nvPr>
        </p:nvSpPr>
        <p:spPr>
          <a:xfrm>
            <a:off x="6583680" y="4783455"/>
            <a:ext cx="2103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1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2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10 Отбивка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" name="Google Shape;2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IBM Plex Sans"/>
              <a:buNone/>
              <a:defRPr b="0" i="0" sz="13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b="0" i="0" sz="4400" u="none" cap="none" strike="noStrike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2" name="Google Shape;3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37" name="Google Shape;3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b="0" i="0" sz="2600" u="none" cap="none" strike="noStrik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2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3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4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4" name="Google Shape;4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48" name="Google Shape;4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b="0" i="0" sz="44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b="0" i="0" sz="5200" u="none" cap="none" strike="noStrik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b="0" i="0" sz="12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3" name="Google Shape;5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0.gif"/><Relationship Id="rId4" Type="http://schemas.openxmlformats.org/officeDocument/2006/relationships/image" Target="../media/image22.gif"/><Relationship Id="rId5" Type="http://schemas.openxmlformats.org/officeDocument/2006/relationships/image" Target="../media/image23.gif"/><Relationship Id="rId6" Type="http://schemas.openxmlformats.org/officeDocument/2006/relationships/image" Target="../media/image25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Relationship Id="rId4" Type="http://schemas.openxmlformats.org/officeDocument/2006/relationships/image" Target="../media/image3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Relationship Id="rId4" Type="http://schemas.openxmlformats.org/officeDocument/2006/relationships/image" Target="../media/image3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Relationship Id="rId4" Type="http://schemas.openxmlformats.org/officeDocument/2006/relationships/image" Target="../media/image3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4.png"/><Relationship Id="rId4" Type="http://schemas.openxmlformats.org/officeDocument/2006/relationships/image" Target="../media/image36.png"/><Relationship Id="rId5" Type="http://schemas.openxmlformats.org/officeDocument/2006/relationships/image" Target="../media/image3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Relationship Id="rId4" Type="http://schemas.openxmlformats.org/officeDocument/2006/relationships/image" Target="../media/image2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468000" y="1048400"/>
            <a:ext cx="6840000" cy="199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</a:pPr>
            <a:r>
              <a:rPr lang="ru-RU"/>
              <a:t>Базы данных и SQL</a:t>
            </a:r>
            <a:endParaRPr/>
          </a:p>
        </p:txBody>
      </p:sp>
      <p:sp>
        <p:nvSpPr>
          <p:cNvPr id="95" name="Google Shape;95;p18"/>
          <p:cNvSpPr txBox="1"/>
          <p:nvPr>
            <p:ph idx="1" type="subTitle"/>
          </p:nvPr>
        </p:nvSpPr>
        <p:spPr>
          <a:xfrm>
            <a:off x="468000" y="3600600"/>
            <a:ext cx="54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</a:pPr>
            <a:r>
              <a:rPr lang="ru-RU"/>
              <a:t>Семинар 2.</a:t>
            </a:r>
            <a:endParaRPr/>
          </a:p>
        </p:txBody>
      </p:sp>
      <p:sp>
        <p:nvSpPr>
          <p:cNvPr id="96" name="Google Shape;96;p18"/>
          <p:cNvSpPr txBox="1"/>
          <p:nvPr/>
        </p:nvSpPr>
        <p:spPr>
          <a:xfrm>
            <a:off x="0" y="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Тайминг: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Длительность 10 минут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Викторина в презентации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Оператор AND</a:t>
            </a:r>
            <a:endParaRPr sz="2500"/>
          </a:p>
        </p:txBody>
      </p:sp>
      <p:sp>
        <p:nvSpPr>
          <p:cNvPr id="156" name="Google Shape;156;p27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объединяет два выражения, если оба этих выражения одновременно истинны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объединяет два выражения, если хотя бы одно выражение истинно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объединяет два выражения, если выражение в этой операции ложно, то общее условие истинно.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936900" y="4426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>
                <a:solidFill>
                  <a:srgbClr val="333333"/>
                </a:solidFill>
                <a:highlight>
                  <a:srgbClr val="FFFFFF"/>
                </a:highlight>
              </a:rPr>
              <a:t>Какой оператор SQL нужно ставить, чтобы создать таблицу Persons?</a:t>
            </a:r>
            <a:endParaRPr sz="23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162" name="Google Shape;162;p28"/>
          <p:cNvSpPr txBox="1"/>
          <p:nvPr/>
        </p:nvSpPr>
        <p:spPr>
          <a:xfrm>
            <a:off x="652975" y="3555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СREATE TABLE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СREATE TABLE Person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СREATE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ADD </a:t>
            </a: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575" y="1610282"/>
            <a:ext cx="9144003" cy="1710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936900" y="4426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>
                <a:solidFill>
                  <a:srgbClr val="333333"/>
                </a:solidFill>
                <a:highlight>
                  <a:srgbClr val="FFFFFF"/>
                </a:highlight>
              </a:rPr>
              <a:t>Какой оператор SQL нужно ставить, чтобы создать таблицу Persons?</a:t>
            </a:r>
            <a:endParaRPr sz="23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169" name="Google Shape;169;p29"/>
          <p:cNvSpPr txBox="1"/>
          <p:nvPr/>
        </p:nvSpPr>
        <p:spPr>
          <a:xfrm>
            <a:off x="652975" y="3555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141414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rgbClr val="141414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СREATE TABLE Persons</a:t>
            </a:r>
            <a:endParaRPr sz="1550">
              <a:solidFill>
                <a:srgbClr val="141414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СREATE TABLE Person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СREATE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ADD TABLE Persons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575" y="1487832"/>
            <a:ext cx="9144003" cy="1710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973425" y="398950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Что покажет следующий запрос:</a:t>
            </a: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176" name="Google Shape;176;p30"/>
          <p:cNvSpPr txBox="1"/>
          <p:nvPr/>
        </p:nvSpPr>
        <p:spPr>
          <a:xfrm>
            <a:off x="652975" y="2713125"/>
            <a:ext cx="81072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Все данные по заказам, совершенным за 2017 год, за исключением 01 января 2017 года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Все данные по заказам, совершенным за 2017 год, за исключением 31 декабря 2017 года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Все данные по заказам, совершенным за 2017 год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Ничего, запрос составлен неверно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7" name="Google Shape;1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350" y="1570375"/>
            <a:ext cx="8839204" cy="923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>
            <p:ph type="title"/>
          </p:nvPr>
        </p:nvSpPr>
        <p:spPr>
          <a:xfrm>
            <a:off x="973425" y="398950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Что покажет следующий запрос:</a:t>
            </a: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183" name="Google Shape;183;p31"/>
          <p:cNvSpPr txBox="1"/>
          <p:nvPr/>
        </p:nvSpPr>
        <p:spPr>
          <a:xfrm>
            <a:off x="652975" y="2713125"/>
            <a:ext cx="81072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Все данные по заказам, совершенным за 2017 год, за исключением 01 января 2017 года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Все данные по заказам, совершенным за 2017 год, за исключением 31 декабря 2017 года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Все данные по заказам, совершенным за 2017 год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Ничего, запрос составлен неверно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350" y="1570375"/>
            <a:ext cx="8839204" cy="923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idx="2" type="subTitle"/>
          </p:nvPr>
        </p:nvSpPr>
        <p:spPr>
          <a:xfrm>
            <a:off x="552925" y="1912475"/>
            <a:ext cx="7679400" cy="31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/>
              <a:t>Например, в таблице создаются следующие столбцы:</a:t>
            </a:r>
            <a:endParaRPr sz="16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/>
              <a:t>1. уникальный идентификатор фильма,</a:t>
            </a:r>
            <a:endParaRPr sz="16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/>
              <a:t>2. название фильма</a:t>
            </a:r>
            <a:endParaRPr sz="16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/>
              <a:t>3. год выхода</a:t>
            </a:r>
            <a:endParaRPr sz="16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/>
              <a:t>4. длительность фильма в минутах</a:t>
            </a:r>
            <a:endParaRPr sz="16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/>
              <a:t>5. сюжетная линия, небольшое описание фильма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/>
              <a:t>Все поля имеют ограничение NOT NULL. Первичный ключ PRIMARY KEY – поле id.</a:t>
            </a:r>
            <a:endParaRPr sz="1600"/>
          </a:p>
        </p:txBody>
      </p:sp>
      <p:sp>
        <p:nvSpPr>
          <p:cNvPr id="190" name="Google Shape;190;p32"/>
          <p:cNvSpPr txBox="1"/>
          <p:nvPr>
            <p:ph type="title"/>
          </p:nvPr>
        </p:nvSpPr>
        <p:spPr>
          <a:xfrm>
            <a:off x="540000" y="720000"/>
            <a:ext cx="6238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Создать таблицу с подборкой фильмов. Связать с произвольной табличкой ключом</a:t>
            </a:r>
            <a:endParaRPr/>
          </a:p>
        </p:txBody>
      </p:sp>
      <p:pic>
        <p:nvPicPr>
          <p:cNvPr id="191" name="Google Shape;19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5972" y="-67793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2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10 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 txBox="1"/>
          <p:nvPr>
            <p:ph type="title"/>
          </p:nvPr>
        </p:nvSpPr>
        <p:spPr>
          <a:xfrm>
            <a:off x="540000" y="720000"/>
            <a:ext cx="6735900" cy="11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Заполните табличку тестовыми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данными, используя оператор INSERT INTO. Пример:</a:t>
            </a:r>
            <a:endParaRPr/>
          </a:p>
        </p:txBody>
      </p:sp>
      <p:pic>
        <p:nvPicPr>
          <p:cNvPr id="198" name="Google Shape;19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5972" y="7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3"/>
          <p:cNvSpPr/>
          <p:nvPr/>
        </p:nvSpPr>
        <p:spPr>
          <a:xfrm>
            <a:off x="6778450" y="464635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15 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00" name="Google Shape;20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0100" y="2020475"/>
            <a:ext cx="5596825" cy="297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/>
          <p:nvPr>
            <p:ph type="title"/>
          </p:nvPr>
        </p:nvSpPr>
        <p:spPr>
          <a:xfrm>
            <a:off x="540000" y="720000"/>
            <a:ext cx="6735900" cy="11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Операции с таблицами</a:t>
            </a:r>
            <a:endParaRPr/>
          </a:p>
        </p:txBody>
      </p:sp>
      <p:pic>
        <p:nvPicPr>
          <p:cNvPr id="206" name="Google Shape;20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5972" y="7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4"/>
          <p:cNvSpPr txBox="1"/>
          <p:nvPr/>
        </p:nvSpPr>
        <p:spPr>
          <a:xfrm flipH="1">
            <a:off x="540000" y="1224625"/>
            <a:ext cx="78579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1.</a:t>
            </a:r>
            <a:r>
              <a:rPr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b="1"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Переименование </a:t>
            </a:r>
            <a:r>
              <a:rPr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делается с помощью команды RENAME TABLE.</a:t>
            </a:r>
            <a:endParaRPr sz="120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USE 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db;</a:t>
            </a:r>
            <a:b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1" lang="ru-RU" sz="1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RENAME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old_name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new_name;</a:t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1"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2.</a:t>
            </a:r>
            <a:r>
              <a:rPr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добавления нового столбца </a:t>
            </a:r>
            <a:r>
              <a:rPr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нам понадобится команда ADD.</a:t>
            </a:r>
            <a:endParaRPr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ALTER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cinema</a:t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ADD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Language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ru-RU" sz="1200">
                <a:solidFill>
                  <a:srgbClr val="AA5D00"/>
                </a:solidFill>
                <a:latin typeface="IBM Plex Sans"/>
                <a:ea typeface="IBM Plex Sans"/>
                <a:cs typeface="IBM Plex Sans"/>
                <a:sym typeface="IBM Plex Sans"/>
              </a:rPr>
              <a:t>VARCHAR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(</a:t>
            </a:r>
            <a:r>
              <a:rPr b="1" lang="ru-RU" sz="1200">
                <a:solidFill>
                  <a:srgbClr val="AA5D00"/>
                </a:solidFill>
                <a:latin typeface="IBM Plex Sans"/>
                <a:ea typeface="IBM Plex Sans"/>
                <a:cs typeface="IBM Plex Sans"/>
                <a:sym typeface="IBM Plex Sans"/>
              </a:rPr>
              <a:t>50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)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NULL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;</a:t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3.</a:t>
            </a:r>
            <a:r>
              <a:rPr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Чтобы 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удалить столбец </a:t>
            </a:r>
            <a:r>
              <a:rPr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MySQL используется ALTER TABLE с DROP COLUMN:</a:t>
            </a:r>
            <a:endParaRPr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ALTER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cinema</a:t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DROP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COLUMN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Language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;</a:t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type="title"/>
          </p:nvPr>
        </p:nvSpPr>
        <p:spPr>
          <a:xfrm>
            <a:off x="540000" y="720000"/>
            <a:ext cx="6735900" cy="11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Операции с таблицами</a:t>
            </a:r>
            <a:endParaRPr/>
          </a:p>
        </p:txBody>
      </p:sp>
      <p:pic>
        <p:nvPicPr>
          <p:cNvPr id="213" name="Google Shape;21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5972" y="7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5"/>
          <p:cNvSpPr txBox="1"/>
          <p:nvPr/>
        </p:nvSpPr>
        <p:spPr>
          <a:xfrm flipH="1">
            <a:off x="540000" y="1224625"/>
            <a:ext cx="7857900" cy="28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4.</a:t>
            </a:r>
            <a:r>
              <a:rPr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С помощью DROP TABLE можно полностью 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удалить </a:t>
            </a:r>
            <a:r>
              <a:rPr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таблицу из базы данных:</a:t>
            </a:r>
            <a:endParaRPr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DROP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cinema;</a:t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5.</a:t>
            </a:r>
            <a:r>
              <a:rPr lang="ru-RU" sz="120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	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добавления  внешнего ключа</a:t>
            </a:r>
            <a:r>
              <a:rPr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воспользуемся уже знакомой нам командой ADD:</a:t>
            </a:r>
            <a:endParaRPr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ALTER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cinema</a:t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ADD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FOREIGN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KEY(producer_id) </a:t>
            </a:r>
            <a:r>
              <a:rPr b="1" lang="ru-RU" sz="1200">
                <a:solidFill>
                  <a:srgbClr val="7928A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REFERENCES</a:t>
            </a:r>
            <a:r>
              <a:rPr b="1" lang="ru-RU" sz="1200">
                <a:solidFill>
                  <a:srgbClr val="050C26"/>
                </a:solidFill>
                <a:latin typeface="IBM Plex Sans"/>
                <a:ea typeface="IBM Plex Sans"/>
                <a:cs typeface="IBM Plex Sans"/>
                <a:sym typeface="IBM Plex Sans"/>
              </a:rPr>
              <a:t> producer(Id);</a:t>
            </a:r>
            <a:endParaRPr b="1" sz="120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300">
                <a:solidFill>
                  <a:srgbClr val="434343"/>
                </a:solidFill>
              </a:rPr>
              <a:t>6.</a:t>
            </a:r>
            <a:r>
              <a:rPr lang="ru-RU" sz="1300">
                <a:solidFill>
                  <a:srgbClr val="434343"/>
                </a:solidFill>
              </a:rPr>
              <a:t>	</a:t>
            </a:r>
            <a:r>
              <a:rPr lang="ru-RU" sz="1200">
                <a:solidFill>
                  <a:srgbClr val="050C26"/>
                </a:solidFill>
              </a:rPr>
              <a:t>Если надо очистить таблицу от данных используется команда TRUNCATE TABLE:  </a:t>
            </a:r>
            <a:endParaRPr sz="1200">
              <a:solidFill>
                <a:srgbClr val="050C26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200">
                <a:solidFill>
                  <a:srgbClr val="7928A1"/>
                </a:solidFill>
                <a:latin typeface="Courier New"/>
                <a:ea typeface="Courier New"/>
                <a:cs typeface="Courier New"/>
                <a:sym typeface="Courier New"/>
              </a:rPr>
              <a:t>TRUNCATE</a:t>
            </a:r>
            <a:r>
              <a:rPr b="1" lang="ru-RU" sz="1200">
                <a:solidFill>
                  <a:srgbClr val="050C2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ru-RU" sz="1200">
                <a:solidFill>
                  <a:srgbClr val="7928A1"/>
                </a:solidFill>
                <a:latin typeface="Courier New"/>
                <a:ea typeface="Courier New"/>
                <a:cs typeface="Courier New"/>
                <a:sym typeface="Courier New"/>
              </a:rPr>
              <a:t>TABLE</a:t>
            </a:r>
            <a:r>
              <a:rPr b="1" lang="ru-RU" sz="1200">
                <a:solidFill>
                  <a:srgbClr val="050C26"/>
                </a:solidFill>
                <a:latin typeface="Courier New"/>
                <a:ea typeface="Courier New"/>
                <a:cs typeface="Courier New"/>
                <a:sym typeface="Courier New"/>
              </a:rPr>
              <a:t> cinema;</a:t>
            </a:r>
            <a:endParaRPr b="1" sz="1200">
              <a:solidFill>
                <a:srgbClr val="050C2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Ваши вопросы?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Перерыв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00149">
            <a:off x="5331734" y="2692882"/>
            <a:ext cx="2243677" cy="1682757"/>
          </a:xfrm>
          <a:prstGeom prst="roundRect">
            <a:avLst>
              <a:gd fmla="val 9050" name="adj"/>
            </a:avLst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858" y="339962"/>
            <a:ext cx="694430" cy="69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00001">
            <a:off x="7761275" y="1637025"/>
            <a:ext cx="775350" cy="108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250" y="460575"/>
            <a:ext cx="1594075" cy="15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 rot="-622610">
            <a:off x="2139272" y="2021722"/>
            <a:ext cx="2669867" cy="7387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3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 rot="489937">
            <a:off x="3056633" y="3652057"/>
            <a:ext cx="2669767" cy="3694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 rot="489937">
            <a:off x="4902796" y="1396926"/>
            <a:ext cx="2669767" cy="4618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Вопросы?</a:t>
            </a:r>
            <a:endParaRPr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/>
          <p:nvPr>
            <p:ph type="title"/>
          </p:nvPr>
        </p:nvSpPr>
        <p:spPr>
          <a:xfrm>
            <a:off x="502500" y="360375"/>
            <a:ext cx="5855400" cy="13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 sz="1700"/>
              <a:t>Задача 3. В зависимости от поля “grade”, установите еще один столбец с именем class в зависимости от значений: A++ – DISTINCTION,A+ – FIRST CLASS, A – SECOND CLASS, B+ – SECOND CLASS, C+ – THIRD CLASS, ALL OTHERS – FAIL</a:t>
            </a:r>
            <a:endParaRPr sz="1700"/>
          </a:p>
        </p:txBody>
      </p:sp>
      <p:pic>
        <p:nvPicPr>
          <p:cNvPr id="225" name="Google Shape;22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7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20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aphicFrame>
        <p:nvGraphicFramePr>
          <p:cNvPr id="227" name="Google Shape;227;p37"/>
          <p:cNvGraphicFramePr/>
          <p:nvPr/>
        </p:nvGraphicFramePr>
        <p:xfrm>
          <a:off x="2627450" y="1927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{146F31D2-90F6-4FB3-A396-D09766B2FEEF}</a:tableStyleId>
              </a:tblPr>
              <a:tblGrid>
                <a:gridCol w="836125"/>
                <a:gridCol w="1207750"/>
                <a:gridCol w="1486450"/>
              </a:tblGrid>
              <a:tr h="31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stud_id</a:t>
                      </a:r>
                      <a:endParaRPr b="1"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1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total_marks</a:t>
                      </a:r>
                      <a:endParaRPr b="1"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450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grade</a:t>
                      </a:r>
                      <a:endParaRPr b="1"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A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</a:tr>
              <a:tr h="31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480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A+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</a:tr>
              <a:tr h="31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3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490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A++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</a:tr>
              <a:tr h="31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4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440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B+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</a:tr>
              <a:tr h="31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5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400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C+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</a:tr>
              <a:tr h="31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6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380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C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</a:tr>
              <a:tr h="31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7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250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D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</a:tr>
              <a:tr h="31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8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200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E</a:t>
                      </a:r>
                      <a:endParaRPr sz="10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>
            <p:ph type="title"/>
          </p:nvPr>
        </p:nvSpPr>
        <p:spPr>
          <a:xfrm>
            <a:off x="539750" y="284525"/>
            <a:ext cx="6520500" cy="8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/>
          </a:p>
        </p:txBody>
      </p:sp>
      <p:pic>
        <p:nvPicPr>
          <p:cNvPr id="233" name="Google Shape;23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8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0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35" name="Google Shape;23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9575" y="1014010"/>
            <a:ext cx="4075288" cy="366594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8"/>
          <p:cNvSpPr txBox="1"/>
          <p:nvPr>
            <p:ph type="title"/>
          </p:nvPr>
        </p:nvSpPr>
        <p:spPr>
          <a:xfrm>
            <a:off x="502500" y="360375"/>
            <a:ext cx="5855400" cy="13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 sz="2900"/>
              <a:t>Обсуждение решения:</a:t>
            </a:r>
            <a:endParaRPr sz="29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9"/>
          <p:cNvSpPr txBox="1"/>
          <p:nvPr>
            <p:ph type="title"/>
          </p:nvPr>
        </p:nvSpPr>
        <p:spPr>
          <a:xfrm>
            <a:off x="539750" y="284525"/>
            <a:ext cx="6520500" cy="8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Расставим студентам классы в зависимости от оценок.</a:t>
            </a:r>
            <a:endParaRPr/>
          </a:p>
        </p:txBody>
      </p:sp>
      <p:pic>
        <p:nvPicPr>
          <p:cNvPr id="242" name="Google Shape;24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9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0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44" name="Google Shape;244;p39"/>
          <p:cNvSpPr txBox="1"/>
          <p:nvPr>
            <p:ph idx="2" type="subTitle"/>
          </p:nvPr>
        </p:nvSpPr>
        <p:spPr>
          <a:xfrm>
            <a:off x="539750" y="1156925"/>
            <a:ext cx="6290100" cy="31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Total_marks &gt; 450 – «ПЕРВЫЙ КЛАСС С ОТЛИЧИЕМ»</a:t>
            </a:r>
            <a:endParaRPr sz="12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Total_marks от 400 до 450 – «ПЕРВЫЙ КЛАСС»</a:t>
            </a:r>
            <a:endParaRPr sz="12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Total_marks от 350 до 400 – «ВТОРОЙ КЛАСС»</a:t>
            </a:r>
            <a:endParaRPr sz="12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Total_marks от 300 до 350 – «ТРЕТИЙ КЛАСС»</a:t>
            </a:r>
            <a:endParaRPr sz="12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В противном случае - НЕУДАЧА</a:t>
            </a:r>
            <a:endParaRPr sz="1200"/>
          </a:p>
          <a:p>
            <a:pPr indent="4572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245" name="Google Shape;24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4013" y="2519375"/>
            <a:ext cx="3837226" cy="246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/>
          <p:nvPr>
            <p:ph type="title"/>
          </p:nvPr>
        </p:nvSpPr>
        <p:spPr>
          <a:xfrm>
            <a:off x="539750" y="669650"/>
            <a:ext cx="5369100" cy="6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ru-RU"/>
              <a:t>Оценка посещаемости студента</a:t>
            </a:r>
            <a:endParaRPr/>
          </a:p>
        </p:txBody>
      </p:sp>
      <p:pic>
        <p:nvPicPr>
          <p:cNvPr id="251" name="Google Shape;25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5172" y="205032"/>
            <a:ext cx="1868028" cy="1868029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0"/>
          <p:cNvSpPr/>
          <p:nvPr/>
        </p:nvSpPr>
        <p:spPr>
          <a:xfrm>
            <a:off x="6497650" y="669660"/>
            <a:ext cx="1467300" cy="5031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r>
              <a:rPr lang="ru-RU" sz="2600">
                <a:latin typeface="IBM Plex Sans"/>
                <a:ea typeface="IBM Plex Sans"/>
                <a:cs typeface="IBM Plex Sans"/>
                <a:sym typeface="IBM Plex Sans"/>
              </a:rPr>
              <a:t>0</a:t>
            </a:r>
            <a:r>
              <a:rPr b="0" i="0" lang="ru-RU" sz="2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мин</a:t>
            </a:r>
            <a:endParaRPr b="0" i="0" sz="2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3" name="Google Shape;253;p40"/>
          <p:cNvSpPr txBox="1"/>
          <p:nvPr>
            <p:ph idx="2" type="subTitle"/>
          </p:nvPr>
        </p:nvSpPr>
        <p:spPr>
          <a:xfrm>
            <a:off x="539750" y="1323950"/>
            <a:ext cx="6318300" cy="21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>
                <a:solidFill>
                  <a:schemeClr val="dk1"/>
                </a:solidFill>
              </a:rPr>
              <a:t>IF( condition, [value_if_true], [value_if_false] )</a:t>
            </a:r>
            <a:endParaRPr b="1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1. 	 Проверьте истинность выражения, используя оператор "IF"</a:t>
            </a:r>
            <a:endParaRPr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Если 100&lt;200, то печатаем 'yes'; иначе - 'no'</a:t>
            </a:r>
            <a:endParaRPr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2.	В зависимости от общего количество баллов, укажите статус ученик в табеле успеваемости: если суммарное количество баллов больше 450, то студент закончил на “Отлично”; иначе - “Хорошо”</a:t>
            </a:r>
            <a:endParaRPr/>
          </a:p>
        </p:txBody>
      </p:sp>
      <p:sp>
        <p:nvSpPr>
          <p:cNvPr id="254" name="Google Shape;254;p40"/>
          <p:cNvSpPr txBox="1"/>
          <p:nvPr/>
        </p:nvSpPr>
        <p:spPr>
          <a:xfrm>
            <a:off x="539750" y="1323950"/>
            <a:ext cx="546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/>
              <a:t>Ваши вопросы?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2"/>
          <p:cNvSpPr/>
          <p:nvPr/>
        </p:nvSpPr>
        <p:spPr>
          <a:xfrm>
            <a:off x="0" y="0"/>
            <a:ext cx="9144000" cy="400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ru-RU" sz="17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</a:t>
            </a:r>
            <a:r>
              <a:rPr b="1" i="0" lang="ru-RU" sz="17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омашнее задание</a:t>
            </a:r>
            <a:endParaRPr b="1" i="0" sz="17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65" name="Google Shape;265;p42"/>
          <p:cNvSpPr txBox="1"/>
          <p:nvPr/>
        </p:nvSpPr>
        <p:spPr>
          <a:xfrm>
            <a:off x="539750" y="1107075"/>
            <a:ext cx="4471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1.	Используя операторы языка SQL, 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создайте таблицу “sales”. Заполните ее данными.</a:t>
            </a:r>
            <a:br>
              <a:rPr lang="ru-RU"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1" lang="ru-RU">
                <a:latin typeface="IBM Plex Sans"/>
                <a:ea typeface="IBM Plex Sans"/>
                <a:cs typeface="IBM Plex Sans"/>
                <a:sym typeface="IBM Plex Sans"/>
              </a:rPr>
              <a:t>Справа располагается рисунок к первому заданию.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ru-RU">
                <a:latin typeface="IBM Plex Sans"/>
                <a:ea typeface="IBM Plex Sans"/>
                <a:cs typeface="IBM Plex Sans"/>
                <a:sym typeface="IBM Plex Sans"/>
              </a:rPr>
            </a:b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66" name="Google Shape;266;p42"/>
          <p:cNvSpPr txBox="1"/>
          <p:nvPr/>
        </p:nvSpPr>
        <p:spPr>
          <a:xfrm>
            <a:off x="539750" y="2058250"/>
            <a:ext cx="4471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2. 	Разделите  значения поля “bucket” на 3 сегмента: меньше 100(“Маленький заказ”), 100-300(“Средний заказ”) и больше 300 (“Большой заказ”)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67" name="Google Shape;26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1050" y="1174200"/>
            <a:ext cx="3474735" cy="207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3"/>
          <p:cNvSpPr/>
          <p:nvPr/>
        </p:nvSpPr>
        <p:spPr>
          <a:xfrm>
            <a:off x="0" y="0"/>
            <a:ext cx="9144000" cy="400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lang="ru-RU" sz="17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</a:t>
            </a:r>
            <a:r>
              <a:rPr b="1" i="0" lang="ru-RU" sz="17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омашнее задание</a:t>
            </a:r>
            <a:endParaRPr b="1" i="0" sz="17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3" name="Google Shape;273;p43"/>
          <p:cNvSpPr txBox="1"/>
          <p:nvPr/>
        </p:nvSpPr>
        <p:spPr>
          <a:xfrm>
            <a:off x="539750" y="1107075"/>
            <a:ext cx="731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.	Создайте таблицу “orders”, заполните ее значениями. Покажите “полный” статус заказа, используя оператор CASE. </a:t>
            </a:r>
            <a:r>
              <a:rPr b="1" lang="ru-RU">
                <a:latin typeface="IBM Plex Sans"/>
                <a:ea typeface="IBM Plex Sans"/>
                <a:cs typeface="IBM Plex Sans"/>
                <a:sym typeface="IBM Plex Sans"/>
              </a:rPr>
              <a:t>Ниже приведены таблицы с примерами:</a:t>
            </a:r>
            <a:endParaRPr b="1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4" name="Google Shape;274;p43"/>
          <p:cNvSpPr txBox="1"/>
          <p:nvPr/>
        </p:nvSpPr>
        <p:spPr>
          <a:xfrm>
            <a:off x="539750" y="3784100"/>
            <a:ext cx="5261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. 	Чем 0 отличается от NULL?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IBM Plex Sans"/>
                <a:ea typeface="IBM Plex Sans"/>
                <a:cs typeface="IBM Plex Sans"/>
                <a:sym typeface="IBM Plex Sans"/>
              </a:rPr>
              <a:t>Напишите ответ в комментарии к домашнему заданию на платформе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75" name="Google Shape;27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750" y="1722674"/>
            <a:ext cx="2889700" cy="188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2625" y="1722687"/>
            <a:ext cx="3464560" cy="188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4"/>
          <p:cNvSpPr txBox="1"/>
          <p:nvPr/>
        </p:nvSpPr>
        <p:spPr>
          <a:xfrm>
            <a:off x="54000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Был урок полезен вам?</a:t>
            </a:r>
            <a:endParaRPr sz="1200"/>
          </a:p>
        </p:txBody>
      </p:sp>
      <p:sp>
        <p:nvSpPr>
          <p:cNvPr id="282" name="Google Shape;282;p44"/>
          <p:cNvSpPr txBox="1"/>
          <p:nvPr/>
        </p:nvSpPr>
        <p:spPr>
          <a:xfrm>
            <a:off x="651180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270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 было сложно?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283" name="Google Shape;283;p4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Семинар 1. </a:t>
            </a:r>
            <a:r>
              <a:rPr lang="ru-RU">
                <a:solidFill>
                  <a:schemeClr val="dk1"/>
                </a:solidFill>
              </a:rPr>
              <a:t>Знакомство с языками программирования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4" name="Google Shape;284;p44"/>
          <p:cNvSpPr txBox="1"/>
          <p:nvPr>
            <p:ph type="title"/>
          </p:nvPr>
        </p:nvSpPr>
        <p:spPr>
          <a:xfrm>
            <a:off x="548750" y="720000"/>
            <a:ext cx="8064000" cy="3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5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Рефлексия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85" name="Google Shape;285;p44"/>
          <p:cNvSpPr txBox="1"/>
          <p:nvPr/>
        </p:nvSpPr>
        <p:spPr>
          <a:xfrm>
            <a:off x="3355250" y="2661450"/>
            <a:ext cx="2451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-RU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Узнали вы что-то новое?</a:t>
            </a:r>
            <a:endParaRPr sz="1200"/>
          </a:p>
        </p:txBody>
      </p:sp>
      <p:pic>
        <p:nvPicPr>
          <p:cNvPr id="286" name="Google Shape;28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9615" y="1798951"/>
            <a:ext cx="625816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7770" y="1798950"/>
            <a:ext cx="607178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4550" y="1798950"/>
            <a:ext cx="650239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</a:pPr>
            <a:r>
              <a:rPr lang="ru-RU"/>
              <a:t>План на сегодня:</a:t>
            </a:r>
            <a:endParaRPr/>
          </a:p>
        </p:txBody>
      </p:sp>
      <p:sp>
        <p:nvSpPr>
          <p:cNvPr id="113" name="Google Shape;113;p20"/>
          <p:cNvSpPr txBox="1"/>
          <p:nvPr>
            <p:ph idx="2" type="subTitle"/>
          </p:nvPr>
        </p:nvSpPr>
        <p:spPr>
          <a:xfrm>
            <a:off x="536400" y="1336200"/>
            <a:ext cx="8064000" cy="3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Quiz!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Работа с таблицами: создание и заполнение 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Манипуляции с таблицами 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/>
              <a:t>Перерыв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➔"/>
            </a:pPr>
            <a:r>
              <a:rPr lang="ru-RU" sz="1800">
                <a:solidFill>
                  <a:schemeClr val="dk1"/>
                </a:solidFill>
              </a:rPr>
              <a:t>Использование операторов CASE, IF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Char char="➔"/>
            </a:pPr>
            <a:r>
              <a:rPr lang="ru-RU" sz="1800">
                <a:solidFill>
                  <a:schemeClr val="dk1"/>
                </a:solidFill>
              </a:rPr>
              <a:t>Домашнее задание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19904" y="0"/>
            <a:ext cx="472409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>
            <p:ph type="title"/>
          </p:nvPr>
        </p:nvSpPr>
        <p:spPr>
          <a:xfrm>
            <a:off x="570075" y="791013"/>
            <a:ext cx="20484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Quiz!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973425" y="10243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Первичный ключ задается с помощью команды…</a:t>
            </a:r>
            <a:endParaRPr sz="2500"/>
          </a:p>
        </p:txBody>
      </p:sp>
      <p:sp>
        <p:nvSpPr>
          <p:cNvPr id="126" name="Google Shape;126;p22"/>
          <p:cNvSpPr txBox="1"/>
          <p:nvPr/>
        </p:nvSpPr>
        <p:spPr>
          <a:xfrm>
            <a:off x="652975" y="2494000"/>
            <a:ext cx="8107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PRIMARY KEY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FOREIGN KEY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973425" y="10243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Первичный ключ задается с помощью команды…</a:t>
            </a:r>
            <a:endParaRPr sz="2500"/>
          </a:p>
        </p:txBody>
      </p:sp>
      <p:sp>
        <p:nvSpPr>
          <p:cNvPr id="132" name="Google Shape;132;p23"/>
          <p:cNvSpPr txBox="1"/>
          <p:nvPr/>
        </p:nvSpPr>
        <p:spPr>
          <a:xfrm>
            <a:off x="652975" y="2494000"/>
            <a:ext cx="8107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rgbClr val="FFFF00"/>
                </a:highlight>
                <a:latin typeface="IBM Plex Sans"/>
                <a:ea typeface="IBM Plex Sans"/>
                <a:cs typeface="IBM Plex Sans"/>
                <a:sym typeface="IBM Plex Sans"/>
              </a:rPr>
              <a:t>PRIMARY KEY</a:t>
            </a:r>
            <a:endParaRPr sz="1550">
              <a:solidFill>
                <a:schemeClr val="dk1"/>
              </a:solidFill>
              <a:highlight>
                <a:srgbClr val="FFFF00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FOREIGN KEY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Выберите обозначения комментариев в MySQL:</a:t>
            </a:r>
            <a:endParaRPr sz="2500"/>
          </a:p>
        </p:txBody>
      </p:sp>
      <p:sp>
        <p:nvSpPr>
          <p:cNvPr id="138" name="Google Shape;138;p24"/>
          <p:cNvSpPr txBox="1"/>
          <p:nvPr/>
        </p:nvSpPr>
        <p:spPr>
          <a:xfrm>
            <a:off x="652975" y="2494000"/>
            <a:ext cx="8107200" cy="18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- -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#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//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/*  Многострочный комментарий */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500">
                <a:solidFill>
                  <a:srgbClr val="333333"/>
                </a:solidFill>
                <a:highlight>
                  <a:schemeClr val="lt1"/>
                </a:highlight>
              </a:rPr>
              <a:t>Выберите обозначения комментариев в MySQL: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144" name="Google Shape;144;p25"/>
          <p:cNvSpPr txBox="1"/>
          <p:nvPr/>
        </p:nvSpPr>
        <p:spPr>
          <a:xfrm>
            <a:off x="652975" y="2494000"/>
            <a:ext cx="8107200" cy="18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rgbClr val="FFFF00"/>
                </a:highlight>
                <a:latin typeface="IBM Plex Sans"/>
                <a:ea typeface="IBM Plex Sans"/>
                <a:cs typeface="IBM Plex Sans"/>
                <a:sym typeface="IBM Plex Sans"/>
              </a:rPr>
              <a:t> - -</a:t>
            </a:r>
            <a:endParaRPr sz="1550">
              <a:solidFill>
                <a:schemeClr val="dk1"/>
              </a:solidFill>
              <a:highlight>
                <a:srgbClr val="FFFF00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rgbClr val="FFFF00"/>
                </a:highlight>
                <a:latin typeface="IBM Plex Sans"/>
                <a:ea typeface="IBM Plex Sans"/>
                <a:cs typeface="IBM Plex Sans"/>
                <a:sym typeface="IBM Plex Sans"/>
              </a:rPr>
              <a:t>#</a:t>
            </a:r>
            <a:endParaRPr sz="1550">
              <a:solidFill>
                <a:schemeClr val="dk1"/>
              </a:solidFill>
              <a:highlight>
                <a:srgbClr val="FFFF00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//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/*  Многострочный комментарий */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rgbClr val="333333"/>
                </a:solidFill>
                <a:highlight>
                  <a:srgbClr val="FFFFFF"/>
                </a:highlight>
              </a:rPr>
              <a:t>Оператор AND</a:t>
            </a:r>
            <a:endParaRPr sz="2500"/>
          </a:p>
        </p:txBody>
      </p:sp>
      <p:sp>
        <p:nvSpPr>
          <p:cNvPr id="150" name="Google Shape;150;p26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объединяет два выражения, если оба этих выражения одновременно истинны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объединяет два выражения, если хотя бы одно выражение истинно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ru-RU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объединяет два выражения, если выражение в этой операции ложно, то общее условие истинно.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